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10" r:id="rId4"/>
    <p:sldMasterId id="2147483746" r:id="rId5"/>
  </p:sldMasterIdLst>
  <p:notesMasterIdLst>
    <p:notesMasterId r:id="rId29"/>
  </p:notesMasterIdLst>
  <p:handoutMasterIdLst>
    <p:handoutMasterId r:id="rId30"/>
  </p:handoutMasterIdLst>
  <p:sldIdLst>
    <p:sldId id="325" r:id="rId6"/>
    <p:sldId id="326" r:id="rId7"/>
    <p:sldId id="395" r:id="rId8"/>
    <p:sldId id="357" r:id="rId9"/>
    <p:sldId id="375" r:id="rId10"/>
    <p:sldId id="372" r:id="rId11"/>
    <p:sldId id="373" r:id="rId12"/>
    <p:sldId id="396" r:id="rId13"/>
    <p:sldId id="272" r:id="rId14"/>
    <p:sldId id="370" r:id="rId15"/>
    <p:sldId id="350" r:id="rId16"/>
    <p:sldId id="402" r:id="rId17"/>
    <p:sldId id="351" r:id="rId18"/>
    <p:sldId id="401" r:id="rId19"/>
    <p:sldId id="352" r:id="rId20"/>
    <p:sldId id="353" r:id="rId21"/>
    <p:sldId id="403" r:id="rId22"/>
    <p:sldId id="354" r:id="rId23"/>
    <p:sldId id="398" r:id="rId24"/>
    <p:sldId id="399" r:id="rId25"/>
    <p:sldId id="400" r:id="rId26"/>
    <p:sldId id="358" r:id="rId27"/>
    <p:sldId id="336" r:id="rId2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6" autoAdjust="0"/>
    <p:restoredTop sz="93836" autoAdjust="0"/>
  </p:normalViewPr>
  <p:slideViewPr>
    <p:cSldViewPr snapToGrid="0" snapToObjects="1">
      <p:cViewPr>
        <p:scale>
          <a:sx n="95" d="100"/>
          <a:sy n="95" d="100"/>
        </p:scale>
        <p:origin x="-1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E8EB6-BCD0-B24D-8ED6-75A4AFB15A51}" type="datetimeFigureOut">
              <a:rPr lang="en-US" smtClean="0"/>
              <a:t>4/9/13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584D9-A8C7-624D-AAFD-39BBDA75C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63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4/9/13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Tamura+99 – JCMT results</a:t>
            </a:r>
          </a:p>
          <a:p>
            <a:r>
              <a:rPr lang="en-US" dirty="0" smtClean="0"/>
              <a:t>-Other sources: GM </a:t>
            </a:r>
            <a:r>
              <a:rPr lang="en-US" dirty="0" err="1" smtClean="0"/>
              <a:t>Aur</a:t>
            </a:r>
            <a:r>
              <a:rPr lang="en-US" dirty="0" smtClean="0"/>
              <a:t>, MWC 480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09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-Chose waveguide</a:t>
            </a:r>
            <a:r>
              <a:rPr lang="en-US" baseline="0" dirty="0" smtClean="0"/>
              <a:t> design because it can be integrated into the receiver (in the cold part), and thus doesn’t create loss the way a room-temperature quarter-wave plate does.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837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</a:t>
            </a:r>
            <a:r>
              <a:rPr lang="en-US" baseline="0" dirty="0" smtClean="0"/>
              <a:t>e are effectively quarter-wave plates.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However,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 get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dual-circular over the entire band -- "wideband waveguide circular polarizers,” thus enabling 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77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Tuesday, April 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F0E2-4962-6A4D-B9C9-F576FD87812A}" type="datetimeFigureOut">
              <a:rPr lang="en-US" smtClean="0"/>
              <a:t>4/9/13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aramon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Garamon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Garamon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Garamon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Garamon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Garamon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Tuesday, April 9,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4/9/13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Tuesday, April 9,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Tuesday, April 9,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jpg"/><Relationship Id="rId13" Type="http://schemas.openxmlformats.org/officeDocument/2006/relationships/image" Target="../media/image21.png"/><Relationship Id="rId14" Type="http://schemas.openxmlformats.org/officeDocument/2006/relationships/image" Target="../media/image22.jpe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gif"/><Relationship Id="rId7" Type="http://schemas.openxmlformats.org/officeDocument/2006/relationships/image" Target="../media/image15.gif"/><Relationship Id="rId8" Type="http://schemas.openxmlformats.org/officeDocument/2006/relationships/image" Target="../media/image16.gif"/><Relationship Id="rId9" Type="http://schemas.openxmlformats.org/officeDocument/2006/relationships/image" Target="../media/image17.png"/><Relationship Id="rId10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9.emf"/><Relationship Id="rId3" Type="http://schemas.openxmlformats.org/officeDocument/2006/relationships/hyperlink" Target="http://arxiv.org/abs/1212.054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12.0540" TargetMode="External"/><Relationship Id="rId4" Type="http://schemas.openxmlformats.org/officeDocument/2006/relationships/hyperlink" Target="tadpol.astro.illinois.edu" TargetMode="External"/><Relationship Id="rId5" Type="http://schemas.openxmlformats.org/officeDocument/2006/relationships/hyperlink" Target="mailto:chat@astro.berkeley.edu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28024"/>
            <a:ext cx="9144000" cy="2842868"/>
          </a:xfrm>
        </p:spPr>
        <p:txBody>
          <a:bodyPr/>
          <a:lstStyle/>
          <a:p>
            <a:pPr algn="ctr"/>
            <a:r>
              <a:rPr lang="en-US" sz="5000" dirty="0" smtClean="0">
                <a:solidFill>
                  <a:schemeClr val="tx1"/>
                </a:solidFill>
              </a:rPr>
              <a:t>Polarization science with </a:t>
            </a:r>
            <a:r>
              <a:rPr lang="en-US" sz="5000" b="1" dirty="0" err="1" smtClean="0">
                <a:solidFill>
                  <a:schemeClr val="tx1"/>
                </a:solidFill>
              </a:rPr>
              <a:t>Carma</a:t>
            </a:r>
            <a:r>
              <a:rPr lang="en-US" sz="5000" dirty="0" smtClean="0">
                <a:solidFill>
                  <a:schemeClr val="tx1"/>
                </a:solidFill>
              </a:rPr>
              <a:t/>
            </a:r>
            <a:br>
              <a:rPr lang="en-US" sz="5000" dirty="0" smtClean="0">
                <a:solidFill>
                  <a:schemeClr val="tx1"/>
                </a:solidFill>
              </a:rPr>
            </a:br>
            <a:r>
              <a:rPr lang="en-US" sz="400" dirty="0" smtClean="0">
                <a:solidFill>
                  <a:schemeClr val="tx1"/>
                </a:solidFill>
              </a:rPr>
              <a:t/>
            </a:r>
            <a:br>
              <a:rPr lang="en-US" sz="400" dirty="0" smtClean="0">
                <a:solidFill>
                  <a:schemeClr val="tx1"/>
                </a:solidFill>
              </a:rPr>
            </a:br>
            <a:r>
              <a:rPr lang="en-US" sz="3200" dirty="0" smtClean="0"/>
              <a:t>probing small-scale magnetic fields in star-forming regions</a:t>
            </a:r>
            <a:endParaRPr lang="en-US" sz="3200" b="1" dirty="0">
              <a:solidFill>
                <a:srgbClr val="29293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10 April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Special Session: Polarization</a:t>
            </a:r>
          </a:p>
          <a:p>
            <a:r>
              <a:rPr lang="en-US" dirty="0" smtClean="0"/>
              <a:t>ALMA 2013 Rocks!</a:t>
            </a:r>
          </a:p>
          <a:p>
            <a:r>
              <a:rPr lang="en-US" dirty="0" smtClean="0"/>
              <a:t>Kona, Hawai’i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06361" y="137841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Girart</a:t>
              </a:r>
              <a:r>
                <a:rPr lang="en-US" dirty="0" smtClean="0"/>
                <a:t>+ 2006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58250" y="482979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6" y="2144458"/>
            <a:ext cx="3543251" cy="2885219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 rot="831906">
            <a:off x="1691419" y="3391803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708700" y="3379102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2268479" y="3413272"/>
            <a:ext cx="1233797" cy="251893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976715" y="515824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84211" y="528775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1701902" y="5823127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07124" y="57123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1701902" y="6166027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07124" y="60679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69685" y="18522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16293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65915" y="114263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4A</a:t>
            </a:r>
            <a:endParaRPr lang="en-US" b="1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2062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862331"/>
            <a:ext cx="4956449" cy="52497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Ian Stephens, Leslie Looney,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Jason Fiege (Manitoba),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Erica Franzmann (Manitoba), Martin Houde (UWO, Caltech), Brenda Matthews (NRC-CNRC)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" y="6201463"/>
            <a:ext cx="661257" cy="65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93" y="6183303"/>
            <a:ext cx="730467" cy="674952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85" y="6225121"/>
            <a:ext cx="814149" cy="60247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09" y="6258650"/>
            <a:ext cx="953220" cy="580388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0" y="6191302"/>
            <a:ext cx="656814" cy="656814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79" y="6206532"/>
            <a:ext cx="746698" cy="639287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77" y="6170416"/>
            <a:ext cx="674951" cy="674951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04" y="6170983"/>
            <a:ext cx="507119" cy="656814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610910" y="6209581"/>
            <a:ext cx="592964" cy="71124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915438" y="6201183"/>
            <a:ext cx="770187" cy="656750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17" y="6204351"/>
            <a:ext cx="569226" cy="634687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19" y="6186212"/>
            <a:ext cx="491222" cy="64008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0" y="6148192"/>
            <a:ext cx="698420" cy="6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35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Triples number of </a:t>
            </a:r>
            <a:r>
              <a:rPr lang="en-US" sz="2600" dirty="0" err="1" smtClean="0"/>
              <a:t>interferometric</a:t>
            </a:r>
            <a:r>
              <a:rPr lang="en-US" sz="26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~300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  <a:endParaRPr lang="en-US" sz="2600" dirty="0" smtClean="0"/>
          </a:p>
          <a:p>
            <a:pPr marL="0" indent="0" algn="ctr">
              <a:buNone/>
            </a:pPr>
            <a:r>
              <a:rPr lang="en-US" sz="2600" dirty="0" smtClean="0"/>
              <a:t>and </a:t>
            </a:r>
            <a:r>
              <a:rPr lang="en-US" sz="2600" dirty="0" smtClean="0"/>
              <a:t>~100 AU (ALMA</a:t>
            </a:r>
            <a:r>
              <a:rPr lang="en-US" sz="2600" dirty="0" smtClean="0"/>
              <a:t>)</a:t>
            </a:r>
            <a:endParaRPr lang="en-US" sz="2600" dirty="0" smtClean="0"/>
          </a:p>
        </p:txBody>
      </p:sp>
    </p:spTree>
    <p:extLst>
      <p:ext uri="{BB962C8B-B14F-4D97-AF65-F5344CB8AC3E}">
        <p14:creationId xmlns:p14="http://schemas.microsoft.com/office/powerpoint/2010/main" val="324051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565" y="-460438"/>
            <a:ext cx="5758388" cy="8148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3302" y="6286102"/>
            <a:ext cx="37542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</a:rPr>
              <a:t>See also: Stephens, Looney, Kwon, </a:t>
            </a:r>
            <a:r>
              <a:rPr lang="en-US" sz="1600" b="1" dirty="0" smtClean="0">
                <a:solidFill>
                  <a:srgbClr val="292934"/>
                </a:solidFill>
              </a:rPr>
              <a:t>Hull</a:t>
            </a:r>
            <a:r>
              <a:rPr lang="en-US" sz="1600" dirty="0" smtClean="0">
                <a:solidFill>
                  <a:srgbClr val="292934"/>
                </a:solidFill>
              </a:rPr>
              <a:t> </a:t>
            </a:r>
            <a:r>
              <a:rPr lang="en-US" sz="1600" i="1" dirty="0" smtClean="0">
                <a:solidFill>
                  <a:srgbClr val="292934"/>
                </a:solidFill>
              </a:rPr>
              <a:t>et al. </a:t>
            </a:r>
            <a:r>
              <a:rPr lang="en-US" sz="1600" dirty="0" smtClean="0">
                <a:solidFill>
                  <a:srgbClr val="292934"/>
                </a:solidFill>
              </a:rPr>
              <a:t>2013, </a:t>
            </a:r>
            <a:r>
              <a:rPr lang="en-US" sz="1600" dirty="0" err="1" smtClean="0">
                <a:solidFill>
                  <a:srgbClr val="292934"/>
                </a:solidFill>
              </a:rPr>
              <a:t>ApJL</a:t>
            </a:r>
            <a:r>
              <a:rPr lang="en-US" sz="1600" dirty="0" smtClean="0">
                <a:solidFill>
                  <a:srgbClr val="292934"/>
                </a:solidFill>
              </a:rPr>
              <a:t>, submitted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216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2208"/>
            <a:ext cx="9144000" cy="9144000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2475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19059" y="783165"/>
            <a:ext cx="6577560" cy="6128307"/>
            <a:chOff x="407439" y="1070367"/>
            <a:chExt cx="6577560" cy="61283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639"/>
            <a:stretch/>
          </p:blipFill>
          <p:spPr>
            <a:xfrm rot="5400000">
              <a:off x="652756" y="866431"/>
              <a:ext cx="6086926" cy="65775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64435" y="107036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87000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7166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949164" y="1189800"/>
            <a:ext cx="6686816" cy="5477798"/>
            <a:chOff x="-668222" y="1375838"/>
            <a:chExt cx="6398537" cy="51551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686" y="900341"/>
              <a:ext cx="4862722" cy="639853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32416" y="1375838"/>
              <a:ext cx="2741083" cy="43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L1527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78902" y="1149696"/>
            <a:ext cx="6005809" cy="5409821"/>
            <a:chOff x="4972039" y="1263895"/>
            <a:chExt cx="5741882" cy="53531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9"/>
            <a:stretch/>
          </p:blipFill>
          <p:spPr>
            <a:xfrm rot="5400000">
              <a:off x="5325154" y="1228246"/>
              <a:ext cx="5035651" cy="574188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75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8993" y="561474"/>
            <a:ext cx="9035428" cy="6363367"/>
            <a:chOff x="3598712" y="1609160"/>
            <a:chExt cx="6848286" cy="48494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51925"/>
              <a:ext cx="4765148" cy="684828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85066" y="160916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err="1">
                  <a:solidFill>
                    <a:srgbClr val="000000"/>
                  </a:solidFill>
                  <a:latin typeface="Garamond"/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73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6937813" cy="6108392"/>
            <a:chOff x="-103715" y="308876"/>
            <a:chExt cx="6937813" cy="61083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b="3577"/>
            <a:stretch/>
          </p:blipFill>
          <p:spPr>
            <a:xfrm>
              <a:off x="279407" y="1138062"/>
              <a:ext cx="6368304" cy="492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Cumulative Distribution Function (CDF)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863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(Projected) angle between outflow &amp; B-field (</a:t>
              </a:r>
              <a:r>
                <a:rPr lang="en-US" sz="2200" b="1" dirty="0" err="1" smtClean="0">
                  <a:solidFill>
                    <a:srgbClr val="292934"/>
                  </a:solidFill>
                  <a:latin typeface="Garamond"/>
                </a:rPr>
                <a:t>deg</a:t>
              </a:r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-9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( 0.79 ) and random ( 0.64 )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855787" y="5265844"/>
            <a:ext cx="3257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 smtClean="0">
                <a:solidFill>
                  <a:srgbClr val="292934"/>
                </a:solidFill>
              </a:rPr>
              <a:t>Hull+ </a:t>
            </a:r>
            <a:r>
              <a:rPr lang="en-US" sz="1600" dirty="0" smtClean="0">
                <a:solidFill>
                  <a:srgbClr val="292934"/>
                </a:solidFill>
              </a:rPr>
              <a:t>2013, </a:t>
            </a:r>
            <a:r>
              <a:rPr lang="en-US" sz="1600" dirty="0" err="1" smtClean="0">
                <a:solidFill>
                  <a:srgbClr val="292934"/>
                </a:solidFill>
              </a:rPr>
              <a:t>ApJ</a:t>
            </a:r>
            <a:r>
              <a:rPr lang="en-US" sz="1600" dirty="0" smtClean="0">
                <a:solidFill>
                  <a:srgbClr val="292934"/>
                </a:solidFill>
              </a:rPr>
              <a:t>, accepted</a:t>
            </a:r>
            <a:r>
              <a:rPr lang="en-US" sz="1600" dirty="0" smtClean="0">
                <a:solidFill>
                  <a:srgbClr val="292934"/>
                </a:solidFill>
                <a:latin typeface="Garamond"/>
              </a:rPr>
              <a:t> </a:t>
            </a:r>
            <a:br>
              <a:rPr lang="en-US" sz="1600" dirty="0" smtClean="0">
                <a:solidFill>
                  <a:srgbClr val="292934"/>
                </a:solidFill>
                <a:latin typeface="Garamond"/>
              </a:rPr>
            </a:br>
            <a:r>
              <a:rPr lang="en-US" sz="1600" dirty="0" smtClean="0">
                <a:solidFill>
                  <a:srgbClr val="292934"/>
                </a:solidFill>
                <a:latin typeface="Garamond"/>
              </a:rPr>
              <a:t>Preprint: </a:t>
            </a:r>
            <a:r>
              <a:rPr lang="en-US" sz="1600" dirty="0" smtClean="0">
                <a:solidFill>
                  <a:srgbClr val="292934"/>
                </a:solidFill>
                <a:latin typeface="Garamond"/>
                <a:hlinkClick r:id="rId3"/>
              </a:rPr>
              <a:t>arXiv</a:t>
            </a:r>
            <a:r>
              <a:rPr lang="en-US" sz="1600" dirty="0">
                <a:solidFill>
                  <a:srgbClr val="292934"/>
                </a:solidFill>
                <a:latin typeface="Garamond"/>
                <a:hlinkClick r:id="rId3"/>
              </a:rPr>
              <a:t>:</a:t>
            </a:r>
            <a:r>
              <a:rPr lang="en-US" sz="1600" dirty="0" smtClean="0">
                <a:solidFill>
                  <a:srgbClr val="292934"/>
                </a:solidFill>
                <a:latin typeface="Garamond"/>
                <a:hlinkClick r:id="rId3"/>
              </a:rPr>
              <a:t>1212.0540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5429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Upper limits on </a:t>
            </a:r>
            <a:r>
              <a:rPr lang="en-US" dirty="0" err="1" smtClean="0"/>
              <a:t>circumstellar</a:t>
            </a:r>
            <a:r>
              <a:rPr lang="en-US" dirty="0" smtClean="0"/>
              <a:t> disk 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428" y="1463461"/>
            <a:ext cx="2682857" cy="4206069"/>
          </a:xfrm>
        </p:spPr>
        <p:txBody>
          <a:bodyPr/>
          <a:lstStyle/>
          <a:p>
            <a:r>
              <a:rPr lang="en-US" dirty="0" smtClean="0"/>
              <a:t>CARMA + SMA results</a:t>
            </a:r>
          </a:p>
          <a:p>
            <a:endParaRPr lang="en-US" dirty="0"/>
          </a:p>
          <a:p>
            <a:r>
              <a:rPr lang="en-US" dirty="0" smtClean="0"/>
              <a:t>Disks are </a:t>
            </a:r>
            <a:r>
              <a:rPr lang="en-US" b="1" dirty="0" smtClean="0"/>
              <a:t>not </a:t>
            </a:r>
            <a:r>
              <a:rPr lang="en-US" dirty="0" smtClean="0"/>
              <a:t>strongly polarized at ~100 AU scales:</a:t>
            </a:r>
          </a:p>
          <a:p>
            <a:endParaRPr lang="en-US" dirty="0"/>
          </a:p>
        </p:txBody>
      </p:sp>
      <p:pic>
        <p:nvPicPr>
          <p:cNvPr id="5" name="Picture 4" descr="hugh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50" y="1370940"/>
            <a:ext cx="6229496" cy="5172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3638" y="6449002"/>
            <a:ext cx="4639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</a:rPr>
              <a:t>Hughes, </a:t>
            </a:r>
            <a:r>
              <a:rPr lang="en-US" sz="1600" b="1" dirty="0" smtClean="0">
                <a:solidFill>
                  <a:srgbClr val="292934"/>
                </a:solidFill>
              </a:rPr>
              <a:t>Hull, </a:t>
            </a:r>
            <a:r>
              <a:rPr lang="en-US" sz="1600" dirty="0" err="1" smtClean="0">
                <a:solidFill>
                  <a:srgbClr val="292934"/>
                </a:solidFill>
              </a:rPr>
              <a:t>Wilner</a:t>
            </a:r>
            <a:r>
              <a:rPr lang="en-US" sz="1600" dirty="0" smtClean="0">
                <a:solidFill>
                  <a:srgbClr val="292934"/>
                </a:solidFill>
              </a:rPr>
              <a:t>, &amp; </a:t>
            </a:r>
            <a:r>
              <a:rPr lang="en-US" sz="1600" dirty="0" err="1" smtClean="0">
                <a:solidFill>
                  <a:srgbClr val="292934"/>
                </a:solidFill>
              </a:rPr>
              <a:t>Plambeck</a:t>
            </a:r>
            <a:r>
              <a:rPr lang="en-US" sz="1600" dirty="0" smtClean="0">
                <a:solidFill>
                  <a:srgbClr val="292934"/>
                </a:solidFill>
              </a:rPr>
              <a:t> 2013, AJ, 145, 115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80" y="4608800"/>
            <a:ext cx="2539486" cy="5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2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CARMA</a:t>
            </a:r>
          </a:p>
          <a:p>
            <a:pPr lvl="1"/>
            <a:r>
              <a:rPr lang="en-US" dirty="0" smtClean="0"/>
              <a:t>1mm polarization system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b="1" dirty="0" smtClean="0"/>
              <a:t>Science results &amp; future proposals</a:t>
            </a:r>
            <a:endParaRPr lang="en-US" b="1" dirty="0"/>
          </a:p>
          <a:p>
            <a:pPr lvl="1"/>
            <a:r>
              <a:rPr lang="en-US" dirty="0" smtClean="0"/>
              <a:t>TADPOL survey: </a:t>
            </a:r>
            <a:r>
              <a:rPr lang="en-US" dirty="0" err="1" smtClean="0"/>
              <a:t>protostellar</a:t>
            </a:r>
            <a:r>
              <a:rPr lang="en-US" dirty="0" smtClean="0"/>
              <a:t> polarization</a:t>
            </a:r>
          </a:p>
          <a:p>
            <a:pPr lvl="1"/>
            <a:r>
              <a:rPr lang="en-US" dirty="0" err="1" smtClean="0"/>
              <a:t>Circumstellar</a:t>
            </a:r>
            <a:r>
              <a:rPr lang="en-US" dirty="0" smtClean="0"/>
              <a:t> disk polarization &amp; formation</a:t>
            </a:r>
          </a:p>
          <a:p>
            <a:pPr lvl="1"/>
            <a:r>
              <a:rPr lang="en-US" dirty="0" smtClean="0"/>
              <a:t>Other projects: </a:t>
            </a:r>
            <a:r>
              <a:rPr lang="en-US" dirty="0" err="1" smtClean="0"/>
              <a:t>Serpens</a:t>
            </a:r>
            <a:r>
              <a:rPr lang="en-US" dirty="0" smtClean="0"/>
              <a:t>, </a:t>
            </a:r>
            <a:r>
              <a:rPr lang="en-US" dirty="0" err="1" smtClean="0"/>
              <a:t>SgrA</a:t>
            </a:r>
            <a:r>
              <a:rPr lang="en-US" dirty="0" smtClean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for disk 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408" y="1414978"/>
            <a:ext cx="2851054" cy="52646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Weak &amp; misaligned B-fields in cores could aid disk formation</a:t>
            </a:r>
          </a:p>
          <a:p>
            <a:endParaRPr lang="en-US" dirty="0"/>
          </a:p>
          <a:p>
            <a:r>
              <a:rPr lang="en-US" dirty="0" smtClean="0"/>
              <a:t>Addresses “magnetic braking catastrophe”</a:t>
            </a:r>
          </a:p>
          <a:p>
            <a:endParaRPr lang="en-US" dirty="0"/>
          </a:p>
          <a:p>
            <a:r>
              <a:rPr lang="en-US" dirty="0" smtClean="0"/>
              <a:t> Points are from simulations </a:t>
            </a:r>
            <a:r>
              <a:rPr lang="en-US" dirty="0" smtClean="0"/>
              <a:t>in        </a:t>
            </a:r>
            <a:r>
              <a:rPr lang="en-US" dirty="0" err="1" smtClean="0"/>
              <a:t>Joos</a:t>
            </a:r>
            <a:r>
              <a:rPr lang="en-US" dirty="0" smtClean="0"/>
              <a:t>+ </a:t>
            </a:r>
            <a:r>
              <a:rPr lang="en-US" dirty="0" smtClean="0"/>
              <a:t>2012</a:t>
            </a:r>
          </a:p>
          <a:p>
            <a:endParaRPr lang="en-US" dirty="0"/>
          </a:p>
          <a:p>
            <a:r>
              <a:rPr lang="en-US" dirty="0" smtClean="0"/>
              <a:t>We find that ~10–50% of </a:t>
            </a:r>
            <a:r>
              <a:rPr lang="en-US" dirty="0" smtClean="0"/>
              <a:t>Class 0/I stars </a:t>
            </a:r>
            <a:r>
              <a:rPr lang="en-US" dirty="0" smtClean="0"/>
              <a:t>should form </a:t>
            </a:r>
            <a:r>
              <a:rPr lang="en-US" dirty="0" err="1" smtClean="0"/>
              <a:t>Keplerian</a:t>
            </a:r>
            <a:r>
              <a:rPr lang="en-US" dirty="0" smtClean="0"/>
              <a:t> disks </a:t>
            </a:r>
            <a:endParaRPr lang="en-US" dirty="0"/>
          </a:p>
        </p:txBody>
      </p:sp>
      <p:pic>
        <p:nvPicPr>
          <p:cNvPr id="5" name="Picture 4" descr="krumholz_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b="7316"/>
          <a:stretch/>
        </p:blipFill>
        <p:spPr>
          <a:xfrm>
            <a:off x="364057" y="1412933"/>
            <a:ext cx="6050761" cy="4599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50465" y="6381214"/>
            <a:ext cx="4516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err="1" smtClean="0">
                <a:solidFill>
                  <a:srgbClr val="292934"/>
                </a:solidFill>
              </a:rPr>
              <a:t>Krumholz</a:t>
            </a:r>
            <a:r>
              <a:rPr lang="en-US" sz="1600" dirty="0" smtClean="0">
                <a:solidFill>
                  <a:srgbClr val="292934"/>
                </a:solidFill>
              </a:rPr>
              <a:t>, </a:t>
            </a:r>
            <a:r>
              <a:rPr lang="en-US" sz="1600" dirty="0" err="1" smtClean="0">
                <a:solidFill>
                  <a:srgbClr val="292934"/>
                </a:solidFill>
              </a:rPr>
              <a:t>Crutcher</a:t>
            </a:r>
            <a:r>
              <a:rPr lang="en-US" sz="1600" dirty="0" smtClean="0">
                <a:solidFill>
                  <a:srgbClr val="292934"/>
                </a:solidFill>
              </a:rPr>
              <a:t>, &amp; </a:t>
            </a:r>
            <a:r>
              <a:rPr lang="en-US" sz="1600" b="1" dirty="0" smtClean="0">
                <a:solidFill>
                  <a:srgbClr val="292934"/>
                </a:solidFill>
              </a:rPr>
              <a:t>Hull</a:t>
            </a:r>
            <a:r>
              <a:rPr lang="en-US" sz="1600" dirty="0" smtClean="0">
                <a:solidFill>
                  <a:srgbClr val="292934"/>
                </a:solidFill>
              </a:rPr>
              <a:t> 2013, </a:t>
            </a:r>
            <a:r>
              <a:rPr lang="en-US" sz="1600" dirty="0" err="1" smtClean="0">
                <a:solidFill>
                  <a:srgbClr val="292934"/>
                </a:solidFill>
              </a:rPr>
              <a:t>ApJL</a:t>
            </a:r>
            <a:r>
              <a:rPr lang="en-US" sz="1600" smtClean="0">
                <a:solidFill>
                  <a:srgbClr val="292934"/>
                </a:solidFill>
              </a:rPr>
              <a:t>, 767, L11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620" y="5876822"/>
            <a:ext cx="45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</a:rPr>
              <a:t>Flux-to-mass ratio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2445871" y="3418569"/>
            <a:ext cx="5252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</a:rPr>
              <a:t>cos</a:t>
            </a:r>
            <a:r>
              <a:rPr lang="en-US" sz="2400" b="1" dirty="0" smtClean="0">
                <a:solidFill>
                  <a:srgbClr val="292934"/>
                </a:solidFill>
              </a:rPr>
              <a:t>( </a:t>
            </a:r>
            <a:r>
              <a:rPr lang="en-US" sz="3000" b="1" dirty="0" smtClean="0">
                <a:solidFill>
                  <a:srgbClr val="292934"/>
                </a:solidFill>
              </a:rPr>
              <a:t>𝛉</a:t>
            </a:r>
            <a:r>
              <a:rPr lang="en-US" sz="2400" b="1" dirty="0" smtClean="0">
                <a:solidFill>
                  <a:srgbClr val="292934"/>
                </a:solidFill>
              </a:rPr>
              <a:t> between </a:t>
            </a:r>
            <a:r>
              <a:rPr lang="en-US" sz="2400" b="1" dirty="0" smtClean="0">
                <a:solidFill>
                  <a:srgbClr val="292934"/>
                </a:solidFill>
              </a:rPr>
              <a:t>B-field </a:t>
            </a:r>
            <a:r>
              <a:rPr lang="en-US" sz="2400" b="1" dirty="0">
                <a:solidFill>
                  <a:srgbClr val="292934"/>
                </a:solidFill>
              </a:rPr>
              <a:t>&amp;</a:t>
            </a:r>
            <a:r>
              <a:rPr lang="en-US" sz="2400" b="1" dirty="0" smtClean="0">
                <a:solidFill>
                  <a:srgbClr val="292934"/>
                </a:solidFill>
              </a:rPr>
              <a:t> </a:t>
            </a:r>
            <a:r>
              <a:rPr lang="en-US" sz="2400" b="1" dirty="0" smtClean="0">
                <a:solidFill>
                  <a:srgbClr val="292934"/>
                </a:solidFill>
              </a:rPr>
              <a:t>disk </a:t>
            </a:r>
            <a:r>
              <a:rPr lang="en-US" sz="2400" b="1" dirty="0" smtClean="0">
                <a:solidFill>
                  <a:srgbClr val="292934"/>
                </a:solidFill>
              </a:rPr>
              <a:t>axis )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9826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Filamentary B-field structure in </a:t>
            </a:r>
            <a:r>
              <a:rPr lang="en-US" b="1" dirty="0" err="1"/>
              <a:t>Serpens</a:t>
            </a:r>
            <a:endParaRPr lang="en-US" b="1" dirty="0"/>
          </a:p>
          <a:p>
            <a:pPr lvl="1"/>
            <a:r>
              <a:rPr lang="en-US" dirty="0"/>
              <a:t>Observing same field as ALMA (Mundy </a:t>
            </a:r>
            <a:r>
              <a:rPr lang="en-US" i="1" dirty="0"/>
              <a:t>et al.</a:t>
            </a:r>
            <a:r>
              <a:rPr lang="en-US" dirty="0"/>
              <a:t>)</a:t>
            </a:r>
          </a:p>
          <a:p>
            <a:endParaRPr lang="en-US" b="1" dirty="0" smtClean="0"/>
          </a:p>
          <a:p>
            <a:r>
              <a:rPr lang="en-US" b="1" dirty="0" smtClean="0"/>
              <a:t>Galactic center (</a:t>
            </a:r>
            <a:r>
              <a:rPr lang="en-US" b="1" dirty="0" err="1" smtClean="0"/>
              <a:t>SgrA</a:t>
            </a:r>
            <a:r>
              <a:rPr lang="en-US" b="1" dirty="0" smtClean="0"/>
              <a:t>*)</a:t>
            </a:r>
          </a:p>
          <a:p>
            <a:pPr lvl="1"/>
            <a:r>
              <a:rPr lang="en-US" dirty="0" smtClean="0"/>
              <a:t>Rotation measure, simultaneous with SMA</a:t>
            </a:r>
          </a:p>
          <a:p>
            <a:pPr lvl="1"/>
            <a:r>
              <a:rPr lang="en-US" dirty="0" smtClean="0"/>
              <a:t>G2 cloud</a:t>
            </a:r>
          </a:p>
          <a:p>
            <a:pPr marL="27432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8381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9" y="468809"/>
            <a:ext cx="8686801" cy="6257111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sz="1300" dirty="0" smtClean="0"/>
          </a:p>
          <a:p>
            <a:endParaRPr lang="en-US" sz="3000" dirty="0" smtClean="0"/>
          </a:p>
          <a:p>
            <a:r>
              <a:rPr lang="en-US" sz="3000" dirty="0" smtClean="0"/>
              <a:t>CARMA 1 mm polarization system is fully functional, and accepting proposals (next deadline is </a:t>
            </a:r>
            <a:r>
              <a:rPr lang="en-US" sz="3000" b="1" dirty="0" smtClean="0"/>
              <a:t>next month </a:t>
            </a:r>
            <a:r>
              <a:rPr lang="en-US" sz="3000" dirty="0" smtClean="0"/>
              <a:t>(May, ‘13))</a:t>
            </a:r>
          </a:p>
          <a:p>
            <a:endParaRPr lang="en-US" sz="3200" dirty="0" smtClean="0"/>
          </a:p>
          <a:p>
            <a:r>
              <a:rPr lang="en-US" sz="3200" dirty="0" smtClean="0"/>
              <a:t>Wide </a:t>
            </a:r>
            <a:r>
              <a:rPr lang="en-US" sz="3200" dirty="0"/>
              <a:t>array of science</a:t>
            </a:r>
          </a:p>
          <a:p>
            <a:endParaRPr lang="en-US" sz="3000" dirty="0"/>
          </a:p>
          <a:p>
            <a:r>
              <a:rPr lang="en-US" sz="3000" dirty="0" smtClean="0"/>
              <a:t>TADPOL results: B-fields are either </a:t>
            </a:r>
            <a:r>
              <a:rPr lang="en-US" sz="3000" b="1" dirty="0" smtClean="0"/>
              <a:t>preferentially misaligned</a:t>
            </a:r>
            <a:r>
              <a:rPr lang="en-US" sz="3000" dirty="0" smtClean="0"/>
              <a:t> (perp.) or</a:t>
            </a:r>
            <a:r>
              <a:rPr lang="en-US" sz="3000" b="1" dirty="0" smtClean="0"/>
              <a:t> randomly </a:t>
            </a:r>
            <a:r>
              <a:rPr lang="en-US" sz="3000" b="1" dirty="0"/>
              <a:t>aligned </a:t>
            </a:r>
            <a:r>
              <a:rPr lang="en-US" sz="3000" dirty="0" smtClean="0"/>
              <a:t>with respect to outflows at the ~1000 AU scale</a:t>
            </a:r>
          </a:p>
          <a:p>
            <a:pPr lvl="1"/>
            <a:r>
              <a:rPr lang="en-US" sz="2800" dirty="0" smtClean="0"/>
              <a:t>Thus, </a:t>
            </a:r>
            <a:r>
              <a:rPr lang="en-US" sz="2800" dirty="0" err="1" smtClean="0"/>
              <a:t>circumstellar</a:t>
            </a:r>
            <a:r>
              <a:rPr lang="en-US" sz="2800" dirty="0" smtClean="0"/>
              <a:t> disks are misaligned with fields in the cores from which they formed</a:t>
            </a:r>
            <a:endParaRPr lang="en-US" sz="2600" dirty="0"/>
          </a:p>
          <a:p>
            <a:pPr marL="274320" lvl="1" indent="0">
              <a:buNone/>
            </a:pPr>
            <a:endParaRPr lang="en-US" sz="3000" b="1" dirty="0" smtClean="0"/>
          </a:p>
          <a:p>
            <a:r>
              <a:rPr lang="en-US" b="1" dirty="0" smtClean="0"/>
              <a:t>TADPOL results: </a:t>
            </a:r>
            <a:r>
              <a:rPr lang="en-US" dirty="0" smtClean="0">
                <a:hlinkClick r:id="rId3"/>
              </a:rPr>
              <a:t>arXiv:1212.0540</a:t>
            </a:r>
            <a:endParaRPr lang="en-US" dirty="0" smtClean="0"/>
          </a:p>
          <a:p>
            <a:r>
              <a:rPr lang="en-US" b="1" dirty="0" smtClean="0"/>
              <a:t>TADPOL survey</a:t>
            </a:r>
            <a:r>
              <a:rPr lang="en-US" dirty="0" smtClean="0"/>
              <a:t> (CARMA key project): </a:t>
            </a:r>
            <a:r>
              <a:rPr lang="en-US" dirty="0" smtClean="0">
                <a:hlinkClick r:id="rId4" action="ppaction://hlinkfile"/>
              </a:rPr>
              <a:t>tadpol.astro.illinois.edu</a:t>
            </a:r>
            <a:endParaRPr lang="en-US" dirty="0" smtClean="0"/>
          </a:p>
          <a:p>
            <a:r>
              <a:rPr lang="en-US" b="1" dirty="0" smtClean="0"/>
              <a:t>Questions?  </a:t>
            </a:r>
            <a:r>
              <a:rPr lang="en-US" dirty="0" smtClean="0"/>
              <a:t>Email: </a:t>
            </a:r>
            <a:r>
              <a:rPr lang="en-US" dirty="0" smtClean="0">
                <a:hlinkClick r:id="rId5"/>
              </a:rPr>
              <a:t>chat@astro.berkeley.edu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CARMA</a:t>
            </a:r>
          </a:p>
          <a:p>
            <a:pPr lvl="1"/>
            <a:r>
              <a:rPr lang="en-US" dirty="0" smtClean="0"/>
              <a:t>1mm polarization system</a:t>
            </a:r>
            <a:endParaRPr lang="en-US" dirty="0"/>
          </a:p>
          <a:p>
            <a:pPr marL="274320" lvl="1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Science results &amp; future proposals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TADPOL survey: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protostellar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polarization</a:t>
            </a:r>
          </a:p>
          <a:p>
            <a:pPr lvl="1"/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Circumstellar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disk polarization &amp; formation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Other projects: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Serpens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SgrA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48973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801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2533C"/>
                </a:solidFill>
              </a:rPr>
              <a:t>Wideband, 2</a:t>
            </a:r>
            <a:r>
              <a:rPr lang="en-US" dirty="0">
                <a:solidFill>
                  <a:srgbClr val="D2533C"/>
                </a:solidFill>
              </a:rPr>
              <a:t>-section polarizer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Picture 4" descr="carma_memo54.pdf"/>
          <p:cNvPicPr>
            <a:picLocks noChangeAspect="1"/>
          </p:cNvPicPr>
          <p:nvPr/>
        </p:nvPicPr>
        <p:blipFill>
          <a:blip r:embed="rId3"/>
          <a:srcRect l="13836" t="11111" r="40566" b="66667"/>
          <a:stretch>
            <a:fillRect/>
          </a:stretch>
        </p:blipFill>
        <p:spPr>
          <a:xfrm>
            <a:off x="1062990" y="1143000"/>
            <a:ext cx="7623810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2700" y="2991653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</a:rPr>
              <a:t>λ/2 </a:t>
            </a: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 at 15°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</a:rPr>
              <a:t>λ/4 </a:t>
            </a: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 at 74.5°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53100" y="6538893"/>
            <a:ext cx="344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Engargiola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, CARMA Memo #54</a:t>
            </a:r>
            <a:endParaRPr lang="en-US" sz="14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03957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5390444"/>
            <a:ext cx="8425179" cy="9906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R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L 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</a:rPr>
              <a:t>                </a:t>
            </a:r>
            <a:r>
              <a:rPr lang="en-US" sz="36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   </a:t>
            </a:r>
            <a:r>
              <a:rPr lang="en-US" sz="3600" dirty="0" smtClean="0">
                <a:solidFill>
                  <a:srgbClr val="000000"/>
                </a:solidFill>
              </a:rPr>
              <a:t>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2060" y="1906179"/>
            <a:ext cx="12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Receiver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" y="1982379"/>
            <a:ext cx="119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Sky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1917700" y="1079501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4513580" y="5114924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7053580" y="5116512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331060" y="4728390"/>
            <a:ext cx="164784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200" dirty="0" smtClean="0">
                <a:solidFill>
                  <a:srgbClr val="292934"/>
                </a:solidFill>
                <a:latin typeface="Garamond"/>
                <a:cs typeface="Garamond"/>
              </a:rPr>
              <a:t>Credit: Greg </a:t>
            </a:r>
            <a:r>
              <a:rPr lang="en-US" sz="1200" dirty="0" err="1" smtClean="0">
                <a:solidFill>
                  <a:srgbClr val="292934"/>
                </a:solidFill>
                <a:latin typeface="Garamond"/>
                <a:cs typeface="Garamond"/>
              </a:rPr>
              <a:t>Engargiola</a:t>
            </a:r>
            <a:endParaRPr lang="en-US" sz="1200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3700" y="5715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D2533C"/>
                </a:solidFill>
                <a:latin typeface="Garamond"/>
              </a:rPr>
              <a:t>Polarizer simulation</a:t>
            </a:r>
            <a:endParaRPr lang="en-US" sz="3600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68300" y="1905000"/>
            <a:ext cx="9906000" cy="3485444"/>
            <a:chOff x="-203200" y="1905000"/>
            <a:chExt cx="9906000" cy="3485444"/>
          </a:xfrm>
        </p:grpSpPr>
        <p:grpSp>
          <p:nvGrpSpPr>
            <p:cNvPr id="6" name="Group 5"/>
            <p:cNvGrpSpPr/>
            <p:nvPr/>
          </p:nvGrpSpPr>
          <p:grpSpPr>
            <a:xfrm>
              <a:off x="-203200" y="1905000"/>
              <a:ext cx="9906000" cy="3485444"/>
              <a:chOff x="-203200" y="1905000"/>
              <a:chExt cx="9906000" cy="3485444"/>
            </a:xfrm>
          </p:grpSpPr>
          <p:pic>
            <p:nvPicPr>
              <p:cNvPr id="3" name="Picture 2" descr="carma_memo54.pdf"/>
              <p:cNvPicPr>
                <a:picLocks noChangeAspect="1"/>
              </p:cNvPicPr>
              <p:nvPr/>
            </p:nvPicPr>
            <p:blipFill>
              <a:blip r:embed="rId3"/>
              <a:srcRect l="9119" t="40000" r="5974" b="38888"/>
              <a:stretch>
                <a:fillRect/>
              </a:stretch>
            </p:blipFill>
            <p:spPr>
              <a:xfrm rot="10800000">
                <a:off x="-203200" y="1905000"/>
                <a:ext cx="9906000" cy="3485444"/>
              </a:xfrm>
              <a:prstGeom prst="rect">
                <a:avLst/>
              </a:prstGeom>
            </p:spPr>
          </p:pic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120650" y="4187934"/>
                <a:ext cx="647699" cy="426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4000" kern="1200" spc="-1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Garamond"/>
                  </a:rPr>
                  <a:t>L</a:t>
                </a:r>
                <a:r>
                  <a:rPr lang="en-US" sz="1800" dirty="0" smtClean="0">
                    <a:solidFill>
                      <a:srgbClr val="000000"/>
                    </a:solidFill>
                    <a:latin typeface="Garamond"/>
                  </a:rPr>
                  <a:t>CP</a:t>
                </a:r>
                <a:endParaRPr lang="en-US" sz="1800" dirty="0">
                  <a:solidFill>
                    <a:srgbClr val="000000"/>
                  </a:solidFill>
                  <a:latin typeface="Garamond"/>
                </a:endParaRPr>
              </a:p>
            </p:txBody>
          </p:sp>
        </p:grp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133350" y="2689334"/>
              <a:ext cx="647699" cy="4261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4000" kern="1200" spc="-1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0000"/>
                  </a:solidFill>
                  <a:latin typeface="Garamond"/>
                </a:rPr>
                <a:t>R</a:t>
              </a:r>
              <a:r>
                <a:rPr lang="en-US" sz="1800" dirty="0" smtClean="0">
                  <a:solidFill>
                    <a:srgbClr val="000000"/>
                  </a:solidFill>
                  <a:latin typeface="Garamond"/>
                </a:rPr>
                <a:t>CP</a:t>
              </a:r>
              <a:endParaRPr lang="en-US" sz="1800" dirty="0">
                <a:solidFill>
                  <a:srgbClr val="000000"/>
                </a:solidFill>
                <a:latin typeface="Garamond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8797909" y="25874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</a:rPr>
              <a:t>X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810609" y="40987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</a:rPr>
              <a:t>Y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20650" y="1686034"/>
            <a:ext cx="17970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  <a:sym typeface="Wingdings"/>
              </a:rPr>
              <a:t> Feed horn (sky)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007350" y="1693101"/>
            <a:ext cx="12255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  <a:sym typeface="Wingdings"/>
              </a:rPr>
              <a:t>OMT 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5450" y="5869971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X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2100" y="499674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Y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Curved Down Arrow 33"/>
          <p:cNvSpPr/>
          <p:nvPr/>
        </p:nvSpPr>
        <p:spPr>
          <a:xfrm>
            <a:off x="609600" y="5102224"/>
            <a:ext cx="384160" cy="520700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6" name="Curved Down Arrow 35"/>
          <p:cNvSpPr/>
          <p:nvPr/>
        </p:nvSpPr>
        <p:spPr>
          <a:xfrm rot="10800000" flipH="1">
            <a:off x="1158860" y="6172200"/>
            <a:ext cx="393700" cy="539044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884431" y="4826000"/>
            <a:ext cx="1948419" cy="1977417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4" name="Straight Arrow Connector 4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5537200" y="2174083"/>
            <a:ext cx="344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Engargiola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, CARMA Memo #54</a:t>
            </a:r>
            <a:endParaRPr lang="en-US" sz="14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3659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CARMA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1mm polarization system</a:t>
            </a:r>
            <a:endParaRPr lang="en-US" dirty="0">
              <a:solidFill>
                <a:srgbClr val="BFBFBF"/>
              </a:solidFill>
            </a:endParaRPr>
          </a:p>
          <a:p>
            <a:pPr marL="274320" lvl="1" indent="0">
              <a:buNone/>
            </a:pPr>
            <a:endParaRPr lang="en-US" dirty="0"/>
          </a:p>
          <a:p>
            <a:r>
              <a:rPr lang="en-US" b="1" dirty="0" smtClean="0"/>
              <a:t>Science results &amp; future proposals</a:t>
            </a:r>
            <a:endParaRPr lang="en-US" b="1" dirty="0"/>
          </a:p>
          <a:p>
            <a:pPr lvl="1"/>
            <a:r>
              <a:rPr lang="en-US" dirty="0" smtClean="0"/>
              <a:t>TADPOL survey: </a:t>
            </a:r>
            <a:r>
              <a:rPr lang="en-US" dirty="0" err="1" smtClean="0"/>
              <a:t>protostellar</a:t>
            </a:r>
            <a:r>
              <a:rPr lang="en-US" dirty="0" smtClean="0"/>
              <a:t> polarization</a:t>
            </a:r>
          </a:p>
          <a:p>
            <a:pPr lvl="1"/>
            <a:r>
              <a:rPr lang="en-US" dirty="0" err="1" smtClean="0"/>
              <a:t>Circumstellar</a:t>
            </a:r>
            <a:r>
              <a:rPr lang="en-US" dirty="0" smtClean="0"/>
              <a:t> disk polarization &amp; formation</a:t>
            </a:r>
          </a:p>
          <a:p>
            <a:pPr lvl="1"/>
            <a:r>
              <a:rPr lang="en-US" dirty="0" smtClean="0"/>
              <a:t>Other projects: </a:t>
            </a:r>
            <a:r>
              <a:rPr lang="en-US" dirty="0" err="1" smtClean="0"/>
              <a:t>Serpens</a:t>
            </a:r>
            <a:r>
              <a:rPr lang="en-US" dirty="0" smtClean="0"/>
              <a:t>, </a:t>
            </a:r>
            <a:r>
              <a:rPr lang="en-US" dirty="0" err="1" smtClean="0"/>
              <a:t>SgrA</a:t>
            </a:r>
            <a:r>
              <a:rPr lang="en-US" dirty="0" smtClean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48973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6594</TotalTime>
  <Words>1612</Words>
  <Application>Microsoft Macintosh PowerPoint</Application>
  <PresentationFormat>On-screen Show (4:3)</PresentationFormat>
  <Paragraphs>237</Paragraphs>
  <Slides>23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Office Theme</vt:lpstr>
      <vt:lpstr>Clarity</vt:lpstr>
      <vt:lpstr>6_Office Theme</vt:lpstr>
      <vt:lpstr>2_Clarity</vt:lpstr>
      <vt:lpstr>5_Clarity</vt:lpstr>
      <vt:lpstr>Polarization science with Carma  probing small-scale magnetic fields in star-forming regions</vt:lpstr>
      <vt:lpstr>Outline</vt:lpstr>
      <vt:lpstr>Outline</vt:lpstr>
      <vt:lpstr>CARMA Combined Array for Research in Millimeter-wave Astronomy      Consortium: Berkeley, Caltech, Illinois, Maryland, Chicago </vt:lpstr>
      <vt:lpstr>1 mm dual-polarization receivers</vt:lpstr>
      <vt:lpstr>Wideband, 2-section polarizer</vt:lpstr>
      <vt:lpstr>R   L                                          </vt:lpstr>
      <vt:lpstr>Outline</vt:lpstr>
      <vt:lpstr>PowerPoint Presentation</vt:lpstr>
      <vt:lpstr>PowerPoint Presentation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Upper limits on circumstellar disk polarization</vt:lpstr>
      <vt:lpstr>Implications for disk formation</vt:lpstr>
      <vt:lpstr>Other projects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Charles Hull</cp:lastModifiedBy>
  <cp:revision>263</cp:revision>
  <dcterms:created xsi:type="dcterms:W3CDTF">2010-11-26T18:30:23Z</dcterms:created>
  <dcterms:modified xsi:type="dcterms:W3CDTF">2013-04-11T00:23:04Z</dcterms:modified>
</cp:coreProperties>
</file>